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sldIdLst>
    <p:sldId id="257" r:id="rId5"/>
    <p:sldId id="263" r:id="rId6"/>
    <p:sldId id="264" r:id="rId7"/>
    <p:sldId id="265" r:id="rId8"/>
    <p:sldId id="295" r:id="rId9"/>
    <p:sldId id="296" r:id="rId10"/>
    <p:sldId id="297" r:id="rId11"/>
    <p:sldId id="298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A0C0817-A112-4847-8014-A94B7D2A4EA3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236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60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FA2B21-3FCD-4721-B95C-427943F61125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786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FA2B21-3FCD-4721-B95C-427943F61125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302923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FA2B21-3FCD-4721-B95C-427943F61125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059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8419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98650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0124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FA2B21-3FCD-4721-B95C-427943F61125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4964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23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C646AA-F36E-4540-911D-FFFC0A0EF24A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89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6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22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27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28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5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2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259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19597"/>
            <a:ext cx="5365072" cy="81674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Footlight MT Light" panose="0204060206030A020304" pitchFamily="18" charset="0"/>
              </a:rPr>
              <a:t>UNIVERSITY DATABASE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Footlight MT Light" panose="0204060206030A020304" pitchFamily="18" charset="0"/>
              </a:rPr>
              <a:t>MANAGEMENT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Footlight MT Light" panose="0204060206030A020304" pitchFamily="18" charset="0"/>
              </a:rPr>
              <a:t>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5313" y="1544715"/>
            <a:ext cx="2703555" cy="60368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MTH 141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36282-DA2E-4E34-9A18-7EC762AC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Student query</a:t>
            </a:r>
            <a:endParaRPr lang="en-IN" dirty="0">
              <a:latin typeface="Agency FB" panose="020B0503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E8BC0A-2043-4259-B973-2DD480AB9CF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867" y="2193925"/>
            <a:ext cx="8886265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499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5E9B6-EEE4-4B28-8D11-CFEA6E4C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Payment query</a:t>
            </a:r>
            <a:endParaRPr lang="en-IN" dirty="0">
              <a:latin typeface="Agency FB" panose="020B0503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0546A7-879D-40DD-B5D4-D94690C6BA4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388" y="2193925"/>
            <a:ext cx="9487223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710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A5F6D-07F1-4A44-812C-295C650C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Parking query</a:t>
            </a:r>
            <a:endParaRPr lang="en-IN" dirty="0">
              <a:latin typeface="Agency FB" panose="020B0503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C63493-4357-480F-9211-EEC39E958A8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3012" y="2210594"/>
            <a:ext cx="97059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529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3BC23-9C16-4153-A375-7A33756D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Course query</a:t>
            </a:r>
            <a:endParaRPr lang="en-IN" dirty="0">
              <a:latin typeface="Agency FB" panose="020B0503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CC85EA-58A5-4AF8-B547-CB60B6C328C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275" y="2367756"/>
            <a:ext cx="93154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82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2465-5302-4716-9622-31096FAC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Grade query</a:t>
            </a:r>
            <a:endParaRPr lang="en-IN" dirty="0">
              <a:latin typeface="Agency FB" panose="020B0503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011C20-D243-44C2-8C9B-9E8B4FAB8D7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261" y="2193925"/>
            <a:ext cx="1065947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125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1CDD-F84E-49DF-9E0D-9372E8EB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Faculty query</a:t>
            </a:r>
            <a:endParaRPr lang="en-IN" dirty="0">
              <a:latin typeface="Agency FB" panose="020B0503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AB7EFD-7410-4D1D-9884-72D164CEC5E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475" y="2248694"/>
            <a:ext cx="91630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031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AE93C-2A8E-4C37-8ECA-F370A9E1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Modern Love" panose="04090805081005020601" pitchFamily="82" charset="0"/>
              </a:rPr>
              <a:t>Outputs</a:t>
            </a:r>
            <a:br>
              <a:rPr lang="en-US" dirty="0">
                <a:latin typeface="Modern Love" panose="04090805081005020601" pitchFamily="82" charset="0"/>
              </a:rPr>
            </a:br>
            <a:r>
              <a:rPr lang="en-US" dirty="0">
                <a:latin typeface="Agency FB" panose="020B0503020202020204" pitchFamily="34" charset="0"/>
              </a:rPr>
              <a:t>course table</a:t>
            </a:r>
            <a:br>
              <a:rPr lang="en-US" dirty="0">
                <a:latin typeface="Modern Love" panose="04090805081005020601" pitchFamily="82" charset="0"/>
              </a:rPr>
            </a:br>
            <a:endParaRPr lang="en-IN" dirty="0">
              <a:latin typeface="Modern Love" panose="04090805081005020601" pitchFamily="82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ED53B2-C50C-48AE-94F0-86B89BACA4E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292" y="2193925"/>
            <a:ext cx="9169415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772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8A9B-9C78-4BA9-BE2A-BDB19FE30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Faculty table</a:t>
            </a:r>
            <a:endParaRPr lang="en-IN" dirty="0">
              <a:latin typeface="Agency FB" panose="020B0503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E542F6-7FA0-4053-9914-F908FC69B27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098" y="2193925"/>
            <a:ext cx="9379804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40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D83CD-BE2B-4A62-BC62-2B5CB54E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Placement table</a:t>
            </a:r>
            <a:endParaRPr lang="en-IN" dirty="0">
              <a:latin typeface="Agency FB" panose="020B0503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EA73D8-1D0D-4D50-B61A-C89EEFF98C9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913" y="2193925"/>
            <a:ext cx="9208173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886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0CF4-29C3-4DB4-B005-117B5292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Parking table</a:t>
            </a:r>
            <a:endParaRPr lang="en-IN" dirty="0">
              <a:latin typeface="Agency FB" panose="020B0503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9DB1BA-9B75-4F77-A6DA-DB311241C52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720" y="2193925"/>
            <a:ext cx="8970559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233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A3D53-3AA5-4DB2-8A55-1BD59A504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dern Love" panose="04090805081005020601" pitchFamily="82" charset="0"/>
              </a:rPr>
              <a:t>TEAM MEMBERS</a:t>
            </a:r>
            <a:endParaRPr lang="en-IN" dirty="0">
              <a:latin typeface="Modern Love" panose="04090805081005020601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E2DA-C252-4CA9-BA28-650E6F0FC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DEVI PRIYA.G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DARSHITHA.M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PRIYA DARSHINI.A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KAMALIKA.B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VARSHA.A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NIKHIL.L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NITESH SAI.C</a:t>
            </a:r>
            <a:endParaRPr lang="en-IN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8520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43F8B-C6F4-4DCA-8609-9B2A78E80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Student table</a:t>
            </a:r>
            <a:endParaRPr lang="en-IN" dirty="0">
              <a:latin typeface="Agency FB" panose="020B0503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FD55C1-29AE-4075-B7D2-5C7BA2F937A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460" y="2193925"/>
            <a:ext cx="9421079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620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F58AD-24D2-4E4B-B5D1-C2DAF1CD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Grade table</a:t>
            </a:r>
            <a:endParaRPr lang="en-IN" dirty="0">
              <a:latin typeface="Agency FB" panose="020B0503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C90002-19D4-43ED-A4CF-1DE0ED386F8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687" y="2193925"/>
            <a:ext cx="10308626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275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0B67-108A-4F1E-B0DC-FF30C479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Payment table</a:t>
            </a:r>
            <a:endParaRPr lang="en-IN" dirty="0">
              <a:latin typeface="Agency FB" panose="020B0503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110821-0A3C-4C92-AF50-73FED871D7E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99" y="2193925"/>
            <a:ext cx="9258202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684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0F3E-41EF-46E8-9B6F-283FE8D5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Modern Love" panose="04090805081005020601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PRIMARY KEYS:</a:t>
            </a:r>
            <a:br>
              <a:rPr lang="en-IN" dirty="0">
                <a:effectLst/>
                <a:latin typeface="Modern Love" panose="04090805081005020601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>
              <a:latin typeface="Modern Love" panose="04090805081005020601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0244A-8BFE-4DF7-83DB-7B437FD7C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*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Student_id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Faculty_id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Course_id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Payment_id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Parking_id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Placement_id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26804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38C4-7F70-4210-A487-DB3B9C18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722267"/>
            <a:ext cx="8610600" cy="1313896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Modern Love" panose="04090805081005020601" pitchFamily="82" charset="0"/>
                <a:ea typeface="Calibri" panose="020F0502020204030204" pitchFamily="34" charset="0"/>
                <a:cs typeface="Calibri" panose="020F0502020204030204" pitchFamily="34" charset="0"/>
              </a:rPr>
              <a:t>FOREIGN KEYS:</a:t>
            </a:r>
            <a:br>
              <a:rPr lang="en-IN" dirty="0">
                <a:effectLst/>
                <a:latin typeface="Modern Love" panose="04090805081005020601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>
              <a:latin typeface="Modern Love" panose="04090805081005020601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A4134-DA30-4D47-8E14-337682344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258105"/>
            <a:ext cx="10820400" cy="2960580"/>
          </a:xfrm>
        </p:spPr>
        <p:txBody>
          <a:bodyPr/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grade table course id becomes a foreign key.</a:t>
            </a:r>
            <a:endParaRPr lang="en-IN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grade table student id becomes a foreign key.</a:t>
            </a:r>
            <a:endParaRPr lang="en-IN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8041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1ADB-A2C4-4DBC-8E04-55F0C8B2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Modern Love" panose="04090805081005020601" pitchFamily="82" charset="0"/>
                <a:ea typeface="Calibri" panose="020F0502020204030204" pitchFamily="34" charset="0"/>
                <a:cs typeface="Calibri" panose="020F0502020204030204" pitchFamily="34" charset="0"/>
              </a:rPr>
              <a:t>NORMALIZATION: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C86B0-CF21-4613-93BB-5412B004B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reduce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a normal form and  to make it simple. There are three types of normalization. They are: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*first normalization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*second normalization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*third normalization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Normalization can be done by 3 methods. They are: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*insertion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anamoly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*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anamoly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*deletion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anamoly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25630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7D14-7837-40B5-AB9A-98AB22D9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dern Love" panose="04090805081005020601" pitchFamily="82" charset="0"/>
              </a:rPr>
              <a:t>Definitions:</a:t>
            </a:r>
            <a:endParaRPr lang="en-IN" dirty="0">
              <a:latin typeface="Modern Love" panose="04090805081005020601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C4DF7-2A3D-4B34-844F-50F9F8F24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lgerian" panose="04020705040A020607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FIRST NORMALIZATION 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There should not be any multiple values available. If it is available we should separate those values and make it distinct.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lgerian" panose="04020705040A020607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SECOND NORMALIZATION: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lgerian" panose="04020705040A020607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It has to be in first normalization form. It is not supposed to contain any partial dependency.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lgerian" panose="04020705040A020607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THIRD NORMALIZATION: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lgerian" panose="04020705040A020607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has to be in second normalization form. It should not contain transitive dependency for non prime attributes.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72590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3FE-1DC6-4EA8-AC44-B0FDE17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effectLst/>
                <a:latin typeface="Modern Love" panose="04090805081005020601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SECOND NORMALIZATION FOR GRADE TABLE</a:t>
            </a:r>
            <a:r>
              <a:rPr lang="en-US" sz="18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8A1538-9DAC-4C4B-8396-BA48625314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531978"/>
              </p:ext>
            </p:extLst>
          </p:nvPr>
        </p:nvGraphicFramePr>
        <p:xfrm>
          <a:off x="3233420" y="2490743"/>
          <a:ext cx="5725160" cy="9382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4905">
                  <a:extLst>
                    <a:ext uri="{9D8B030D-6E8A-4147-A177-3AD203B41FA5}">
                      <a16:colId xmlns:a16="http://schemas.microsoft.com/office/drawing/2014/main" val="2701330017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3303295926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1424169859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214801370"/>
                    </a:ext>
                  </a:extLst>
                </a:gridCol>
                <a:gridCol w="1145540">
                  <a:extLst>
                    <a:ext uri="{9D8B030D-6E8A-4147-A177-3AD203B41FA5}">
                      <a16:colId xmlns:a16="http://schemas.microsoft.com/office/drawing/2014/main" val="438240569"/>
                    </a:ext>
                  </a:extLst>
                </a:gridCol>
              </a:tblGrid>
              <a:tr h="9382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STUDENT 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EXAM GRADES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EXAM PERCENTAGE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ON TIME SUBMISSION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LATE SUBMISSION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20332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6D543ED-3AAC-45FB-AB1C-20D0B5CF3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72126"/>
              </p:ext>
            </p:extLst>
          </p:nvPr>
        </p:nvGraphicFramePr>
        <p:xfrm>
          <a:off x="3233420" y="3986075"/>
          <a:ext cx="5725160" cy="9382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1290">
                  <a:extLst>
                    <a:ext uri="{9D8B030D-6E8A-4147-A177-3AD203B41FA5}">
                      <a16:colId xmlns:a16="http://schemas.microsoft.com/office/drawing/2014/main" val="739769719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3157376466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2044217447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3822192594"/>
                    </a:ext>
                  </a:extLst>
                </a:gridCol>
              </a:tblGrid>
              <a:tr h="9382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COURSE 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ASSIGNMENTS DONE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ASSIGNEMENTS PENDING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TOTAL ASSIGNMENTS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70209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D945CEA-00DD-4D1A-841E-055756ADA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016574"/>
              </p:ext>
            </p:extLst>
          </p:nvPr>
        </p:nvGraphicFramePr>
        <p:xfrm>
          <a:off x="3233419" y="5481409"/>
          <a:ext cx="5448941" cy="457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6112">
                  <a:extLst>
                    <a:ext uri="{9D8B030D-6E8A-4147-A177-3AD203B41FA5}">
                      <a16:colId xmlns:a16="http://schemas.microsoft.com/office/drawing/2014/main" val="2539818711"/>
                    </a:ext>
                  </a:extLst>
                </a:gridCol>
                <a:gridCol w="1816112">
                  <a:extLst>
                    <a:ext uri="{9D8B030D-6E8A-4147-A177-3AD203B41FA5}">
                      <a16:colId xmlns:a16="http://schemas.microsoft.com/office/drawing/2014/main" val="2363989449"/>
                    </a:ext>
                  </a:extLst>
                </a:gridCol>
                <a:gridCol w="1816717">
                  <a:extLst>
                    <a:ext uri="{9D8B030D-6E8A-4147-A177-3AD203B41FA5}">
                      <a16:colId xmlns:a16="http://schemas.microsoft.com/office/drawing/2014/main" val="26950904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STUDENT 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COURSE 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FINAL GRADE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6294190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D636E6EF-B0CE-4B33-A6A2-133CE3519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737" y="4097338"/>
            <a:ext cx="1020478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4833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8DA2-974B-4B55-8554-26A92F88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effectLst/>
                <a:latin typeface="Modern Love" panose="04090805081005020601" pitchFamily="82" charset="0"/>
                <a:ea typeface="Calibri" panose="020F0502020204030204" pitchFamily="34" charset="0"/>
                <a:cs typeface="Calibri" panose="020F0502020204030204" pitchFamily="34" charset="0"/>
              </a:rPr>
              <a:t>THIRD NORMALIZATION FOR GRADE TABLE</a:t>
            </a:r>
            <a:r>
              <a:rPr lang="en-US" sz="18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F1615E-A931-47C6-8620-8042033D1C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9018164"/>
              </p:ext>
            </p:extLst>
          </p:nvPr>
        </p:nvGraphicFramePr>
        <p:xfrm>
          <a:off x="3233420" y="2476871"/>
          <a:ext cx="5725160" cy="11540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3445">
                  <a:extLst>
                    <a:ext uri="{9D8B030D-6E8A-4147-A177-3AD203B41FA5}">
                      <a16:colId xmlns:a16="http://schemas.microsoft.com/office/drawing/2014/main" val="2683631542"/>
                    </a:ext>
                  </a:extLst>
                </a:gridCol>
                <a:gridCol w="823595">
                  <a:extLst>
                    <a:ext uri="{9D8B030D-6E8A-4147-A177-3AD203B41FA5}">
                      <a16:colId xmlns:a16="http://schemas.microsoft.com/office/drawing/2014/main" val="3318222569"/>
                    </a:ext>
                  </a:extLst>
                </a:gridCol>
                <a:gridCol w="1108075">
                  <a:extLst>
                    <a:ext uri="{9D8B030D-6E8A-4147-A177-3AD203B41FA5}">
                      <a16:colId xmlns:a16="http://schemas.microsoft.com/office/drawing/2014/main" val="1819612088"/>
                    </a:ext>
                  </a:extLst>
                </a:gridCol>
                <a:gridCol w="1085215">
                  <a:extLst>
                    <a:ext uri="{9D8B030D-6E8A-4147-A177-3AD203B41FA5}">
                      <a16:colId xmlns:a16="http://schemas.microsoft.com/office/drawing/2014/main" val="3192157450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3894558116"/>
                    </a:ext>
                  </a:extLst>
                </a:gridCol>
                <a:gridCol w="728980">
                  <a:extLst>
                    <a:ext uri="{9D8B030D-6E8A-4147-A177-3AD203B41FA5}">
                      <a16:colId xmlns:a16="http://schemas.microsoft.com/office/drawing/2014/main" val="2293246361"/>
                    </a:ext>
                  </a:extLst>
                </a:gridCol>
              </a:tblGrid>
              <a:tr h="11540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STUDENT 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EXAM GRADES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EXAM PERCENTAGE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ON TIME SUBMISSION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LATE SUBMISSION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COURSE ID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25885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BDAAF1-1564-4B63-B949-062DD154B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817214"/>
              </p:ext>
            </p:extLst>
          </p:nvPr>
        </p:nvGraphicFramePr>
        <p:xfrm>
          <a:off x="3233420" y="4660777"/>
          <a:ext cx="5725160" cy="9321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1290">
                  <a:extLst>
                    <a:ext uri="{9D8B030D-6E8A-4147-A177-3AD203B41FA5}">
                      <a16:colId xmlns:a16="http://schemas.microsoft.com/office/drawing/2014/main" val="2634887769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3369542865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3436699969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1703785943"/>
                    </a:ext>
                  </a:extLst>
                </a:gridCol>
              </a:tblGrid>
              <a:tr h="9321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COURSE 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ASSIGNMENTS DONE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ASSIGNEMENTS PENDING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TOTAL ASSIGNMENTS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3658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5517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1CC6-7202-4152-8720-9D0FC470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411549"/>
            <a:ext cx="8610600" cy="1322773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dirty="0">
                <a:effectLst/>
                <a:latin typeface="Modern Love" panose="04090805081005020601" pitchFamily="82" charset="0"/>
                <a:ea typeface="Calibri" panose="020F0502020204030204" pitchFamily="34" charset="0"/>
                <a:cs typeface="Calibri" panose="020F0502020204030204" pitchFamily="34" charset="0"/>
              </a:rPr>
              <a:t>FUNCTIONAL DEPENDENCIES FOR SECOND NORMALIZATION GRADE TABLE</a:t>
            </a:r>
            <a:r>
              <a:rPr lang="en-US" sz="1800" dirty="0">
                <a:effectLst/>
                <a:latin typeface="Modern Love" panose="04090805081005020601" pitchFamily="82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IN" sz="1800" dirty="0">
                <a:effectLst/>
                <a:latin typeface="Modern Love" panose="04090805081005020601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>
              <a:latin typeface="Modern Love" panose="04090805081005020601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52B53-9516-4B4F-B545-30AEA6434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10820400" cy="2789685"/>
          </a:xfrm>
        </p:spPr>
        <p:txBody>
          <a:bodyPr/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grades,exam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percentage,on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time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submission,late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submission has functional dependency on student id.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Assignments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done,assignments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pending,total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assignments has functional dependency on course id.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3746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7788-CD8F-4959-9489-69671F8C3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69001"/>
            <a:ext cx="8610600" cy="1393795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Modern Love" panose="04090805081005020601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DATA BASE MANAGEMENT SYSTEM:</a:t>
            </a:r>
            <a:br>
              <a:rPr lang="en-IN" dirty="0">
                <a:effectLst/>
                <a:latin typeface="Modern Love" panose="04090805081005020601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>
              <a:latin typeface="Modern Love" panose="04090805081005020601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92A91-5D6B-4127-A099-7F0A648C9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062796"/>
            <a:ext cx="10820400" cy="3155889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 Management System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(</a:t>
            </a:r>
            <a:r>
              <a:rPr lang="en-IN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DBMS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is a software for storing and retrieving users' data while considering appropriate security measures. It consists of a group of programs which manipulate the </a:t>
            </a:r>
            <a:r>
              <a:rPr lang="en-IN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1779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18F6-5DC1-41CB-ADD3-E0984F438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60123"/>
            <a:ext cx="8610600" cy="1393795"/>
          </a:xfrm>
        </p:spPr>
        <p:txBody>
          <a:bodyPr>
            <a:noAutofit/>
          </a:bodyPr>
          <a:lstStyle/>
          <a:p>
            <a:r>
              <a:rPr lang="en-US" sz="3200" dirty="0">
                <a:effectLst/>
                <a:latin typeface="Modern Love" panose="04090805081005020601" pitchFamily="82" charset="0"/>
                <a:ea typeface="Calibri" panose="020F0502020204030204" pitchFamily="34" charset="0"/>
                <a:cs typeface="Calibri" panose="020F0502020204030204" pitchFamily="34" charset="0"/>
              </a:rPr>
              <a:t>FUNCTIONAL DEPENDENCIES FOR THIRD NORMALIZATION GRADE TABLE:</a:t>
            </a:r>
            <a:br>
              <a:rPr lang="en-IN" sz="3200" dirty="0">
                <a:effectLst/>
                <a:latin typeface="Modern Love" panose="04090805081005020601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3200" dirty="0">
              <a:latin typeface="Modern Love" panose="04090805081005020601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96634-E6BB-43FB-877E-9F70E0A6E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053918"/>
            <a:ext cx="10820400" cy="3164767"/>
          </a:xfrm>
        </p:spPr>
        <p:txBody>
          <a:bodyPr/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 grades,exam percentage,on time submission,late submission,course id has functional dependency on student id. </a:t>
            </a:r>
            <a:endParaRPr lang="en-IN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Assignments done,assignments pending,total assignments has functional dependency on course id.</a:t>
            </a:r>
            <a:endParaRPr lang="en-IN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4103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1728E-4EAE-4441-B403-1355DD6E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D9D9D9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 TABLE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2B434B-0BCE-4F3C-B3CC-00E8B816E9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8399525"/>
              </p:ext>
            </p:extLst>
          </p:nvPr>
        </p:nvGraphicFramePr>
        <p:xfrm>
          <a:off x="1233996" y="2057401"/>
          <a:ext cx="9658904" cy="368644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06660">
                  <a:extLst>
                    <a:ext uri="{9D8B030D-6E8A-4147-A177-3AD203B41FA5}">
                      <a16:colId xmlns:a16="http://schemas.microsoft.com/office/drawing/2014/main" val="96692509"/>
                    </a:ext>
                  </a:extLst>
                </a:gridCol>
                <a:gridCol w="1078149">
                  <a:extLst>
                    <a:ext uri="{9D8B030D-6E8A-4147-A177-3AD203B41FA5}">
                      <a16:colId xmlns:a16="http://schemas.microsoft.com/office/drawing/2014/main" val="242107347"/>
                    </a:ext>
                  </a:extLst>
                </a:gridCol>
                <a:gridCol w="1196011">
                  <a:extLst>
                    <a:ext uri="{9D8B030D-6E8A-4147-A177-3AD203B41FA5}">
                      <a16:colId xmlns:a16="http://schemas.microsoft.com/office/drawing/2014/main" val="4146968619"/>
                    </a:ext>
                  </a:extLst>
                </a:gridCol>
                <a:gridCol w="569990">
                  <a:extLst>
                    <a:ext uri="{9D8B030D-6E8A-4147-A177-3AD203B41FA5}">
                      <a16:colId xmlns:a16="http://schemas.microsoft.com/office/drawing/2014/main" val="3093178532"/>
                    </a:ext>
                  </a:extLst>
                </a:gridCol>
                <a:gridCol w="1062692">
                  <a:extLst>
                    <a:ext uri="{9D8B030D-6E8A-4147-A177-3AD203B41FA5}">
                      <a16:colId xmlns:a16="http://schemas.microsoft.com/office/drawing/2014/main" val="2860330921"/>
                    </a:ext>
                  </a:extLst>
                </a:gridCol>
                <a:gridCol w="884932">
                  <a:extLst>
                    <a:ext uri="{9D8B030D-6E8A-4147-A177-3AD203B41FA5}">
                      <a16:colId xmlns:a16="http://schemas.microsoft.com/office/drawing/2014/main" val="3162846793"/>
                    </a:ext>
                  </a:extLst>
                </a:gridCol>
                <a:gridCol w="803781">
                  <a:extLst>
                    <a:ext uri="{9D8B030D-6E8A-4147-A177-3AD203B41FA5}">
                      <a16:colId xmlns:a16="http://schemas.microsoft.com/office/drawing/2014/main" val="2828933239"/>
                    </a:ext>
                  </a:extLst>
                </a:gridCol>
                <a:gridCol w="979609">
                  <a:extLst>
                    <a:ext uri="{9D8B030D-6E8A-4147-A177-3AD203B41FA5}">
                      <a16:colId xmlns:a16="http://schemas.microsoft.com/office/drawing/2014/main" val="2756600832"/>
                    </a:ext>
                  </a:extLst>
                </a:gridCol>
                <a:gridCol w="1207605">
                  <a:extLst>
                    <a:ext uri="{9D8B030D-6E8A-4147-A177-3AD203B41FA5}">
                      <a16:colId xmlns:a16="http://schemas.microsoft.com/office/drawing/2014/main" val="2122974785"/>
                    </a:ext>
                  </a:extLst>
                </a:gridCol>
                <a:gridCol w="869475">
                  <a:extLst>
                    <a:ext uri="{9D8B030D-6E8A-4147-A177-3AD203B41FA5}">
                      <a16:colId xmlns:a16="http://schemas.microsoft.com/office/drawing/2014/main" val="2249131353"/>
                    </a:ext>
                  </a:extLst>
                </a:gridCol>
              </a:tblGrid>
              <a:tr h="679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79375" algn="l"/>
                        </a:tabLst>
                      </a:pPr>
                      <a:r>
                        <a:rPr lang="en-IN" sz="900">
                          <a:effectLst/>
                        </a:rPr>
                        <a:t>STUDENT 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FIRST NAME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LAST NAME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AGE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DOB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BLOOD GROUP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GENDER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M/F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YEAR ENROLLED FOR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PHONE NUMBER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ADDRESS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extLst>
                  <a:ext uri="{0D108BD9-81ED-4DB2-BD59-A6C34878D82A}">
                    <a16:rowId xmlns:a16="http://schemas.microsoft.com/office/drawing/2014/main" val="3291623277"/>
                  </a:ext>
                </a:extLst>
              </a:tr>
              <a:tr h="2841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KDU0113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Nitesh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Sai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18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01/01/2002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O-ve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2021-2024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86676 91239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ABC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extLst>
                  <a:ext uri="{0D108BD9-81ED-4DB2-BD59-A6C34878D82A}">
                    <a16:rowId xmlns:a16="http://schemas.microsoft.com/office/drawing/2014/main" val="3317835847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KDU0312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Muthu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Kumar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18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08/01/2002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A+ve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2021-2024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87156 87216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DEF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extLst>
                  <a:ext uri="{0D108BD9-81ED-4DB2-BD59-A6C34878D82A}">
                    <a16:rowId xmlns:a16="http://schemas.microsoft.com/office/drawing/2014/main" val="1341027141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KDU0242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Devi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Priya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18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11/05/2002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O+ve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F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2021-2024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73584 75388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GHI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extLst>
                  <a:ext uri="{0D108BD9-81ED-4DB2-BD59-A6C34878D82A}">
                    <a16:rowId xmlns:a16="http://schemas.microsoft.com/office/drawing/2014/main" val="2599618702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KDU0506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Kamalika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Balamurugan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18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05/01/2003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B+ve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F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2021-2024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99636 12340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JKL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extLst>
                  <a:ext uri="{0D108BD9-81ED-4DB2-BD59-A6C34878D82A}">
                    <a16:rowId xmlns:a16="http://schemas.microsoft.com/office/drawing/2014/main" val="3647154602"/>
                  </a:ext>
                </a:extLst>
              </a:tr>
              <a:tr h="2841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KDU0007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Nikhil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18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27/01/2003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B+ve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2021-2024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72870 81547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MNO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extLst>
                  <a:ext uri="{0D108BD9-81ED-4DB2-BD59-A6C34878D82A}">
                    <a16:rowId xmlns:a16="http://schemas.microsoft.com/office/drawing/2014/main" val="2133880961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KDU0243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Allan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Joshua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19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05/06/2001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AB+ve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2021-2024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90251 69876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PQR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extLst>
                  <a:ext uri="{0D108BD9-81ED-4DB2-BD59-A6C34878D82A}">
                    <a16:rowId xmlns:a16="http://schemas.microsoft.com/office/drawing/2014/main" val="1238010586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KDU0431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Harjeet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 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18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24/11/2001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O+ve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2021-2024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9444270125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STU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extLst>
                  <a:ext uri="{0D108BD9-81ED-4DB2-BD59-A6C34878D82A}">
                    <a16:rowId xmlns:a16="http://schemas.microsoft.com/office/drawing/2014/main" val="3019408292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KDU0432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Varsha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A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18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25/01/2002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B+ve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F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2021-2024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77085 78745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VWX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extLst>
                  <a:ext uri="{0D108BD9-81ED-4DB2-BD59-A6C34878D82A}">
                    <a16:rowId xmlns:a16="http://schemas.microsoft.com/office/drawing/2014/main" val="2322196260"/>
                  </a:ext>
                </a:extLst>
              </a:tr>
              <a:tr h="2841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KDU0507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Darshitha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Muralidharan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17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30/11/2003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AB-ve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F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2021-2024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94879 63221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YZA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extLst>
                  <a:ext uri="{0D108BD9-81ED-4DB2-BD59-A6C34878D82A}">
                    <a16:rowId xmlns:a16="http://schemas.microsoft.com/office/drawing/2014/main" val="3271829200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KDU0313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Priya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Darshini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18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13/10/2002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B+ve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F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2021-2024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89396 48004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 dirty="0">
                          <a:effectLst/>
                        </a:rPr>
                        <a:t>BCD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extLst>
                  <a:ext uri="{0D108BD9-81ED-4DB2-BD59-A6C34878D82A}">
                    <a16:rowId xmlns:a16="http://schemas.microsoft.com/office/drawing/2014/main" val="2418082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9709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79743-084A-4874-ACDE-F0F5E036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D9D9D9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FACULTY TABLE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B3450EE-40A2-4241-8075-ADA05AB2CC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2222129"/>
              </p:ext>
            </p:extLst>
          </p:nvPr>
        </p:nvGraphicFramePr>
        <p:xfrm>
          <a:off x="1367161" y="2057400"/>
          <a:ext cx="9676661" cy="365094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94960">
                  <a:extLst>
                    <a:ext uri="{9D8B030D-6E8A-4147-A177-3AD203B41FA5}">
                      <a16:colId xmlns:a16="http://schemas.microsoft.com/office/drawing/2014/main" val="2793976525"/>
                    </a:ext>
                  </a:extLst>
                </a:gridCol>
                <a:gridCol w="1275639">
                  <a:extLst>
                    <a:ext uri="{9D8B030D-6E8A-4147-A177-3AD203B41FA5}">
                      <a16:colId xmlns:a16="http://schemas.microsoft.com/office/drawing/2014/main" val="3248992317"/>
                    </a:ext>
                  </a:extLst>
                </a:gridCol>
                <a:gridCol w="1082068">
                  <a:extLst>
                    <a:ext uri="{9D8B030D-6E8A-4147-A177-3AD203B41FA5}">
                      <a16:colId xmlns:a16="http://schemas.microsoft.com/office/drawing/2014/main" val="1781001976"/>
                    </a:ext>
                  </a:extLst>
                </a:gridCol>
                <a:gridCol w="495544">
                  <a:extLst>
                    <a:ext uri="{9D8B030D-6E8A-4147-A177-3AD203B41FA5}">
                      <a16:colId xmlns:a16="http://schemas.microsoft.com/office/drawing/2014/main" val="673219615"/>
                    </a:ext>
                  </a:extLst>
                </a:gridCol>
                <a:gridCol w="1062710">
                  <a:extLst>
                    <a:ext uri="{9D8B030D-6E8A-4147-A177-3AD203B41FA5}">
                      <a16:colId xmlns:a16="http://schemas.microsoft.com/office/drawing/2014/main" val="3804187390"/>
                    </a:ext>
                  </a:extLst>
                </a:gridCol>
                <a:gridCol w="882688">
                  <a:extLst>
                    <a:ext uri="{9D8B030D-6E8A-4147-A177-3AD203B41FA5}">
                      <a16:colId xmlns:a16="http://schemas.microsoft.com/office/drawing/2014/main" val="3456081094"/>
                    </a:ext>
                  </a:extLst>
                </a:gridCol>
                <a:gridCol w="813002">
                  <a:extLst>
                    <a:ext uri="{9D8B030D-6E8A-4147-A177-3AD203B41FA5}">
                      <a16:colId xmlns:a16="http://schemas.microsoft.com/office/drawing/2014/main" val="3882023283"/>
                    </a:ext>
                  </a:extLst>
                </a:gridCol>
                <a:gridCol w="977538">
                  <a:extLst>
                    <a:ext uri="{9D8B030D-6E8A-4147-A177-3AD203B41FA5}">
                      <a16:colId xmlns:a16="http://schemas.microsoft.com/office/drawing/2014/main" val="3426292552"/>
                    </a:ext>
                  </a:extLst>
                </a:gridCol>
                <a:gridCol w="1205952">
                  <a:extLst>
                    <a:ext uri="{9D8B030D-6E8A-4147-A177-3AD203B41FA5}">
                      <a16:colId xmlns:a16="http://schemas.microsoft.com/office/drawing/2014/main" val="1702035201"/>
                    </a:ext>
                  </a:extLst>
                </a:gridCol>
                <a:gridCol w="886560">
                  <a:extLst>
                    <a:ext uri="{9D8B030D-6E8A-4147-A177-3AD203B41FA5}">
                      <a16:colId xmlns:a16="http://schemas.microsoft.com/office/drawing/2014/main" val="2873210771"/>
                    </a:ext>
                  </a:extLst>
                </a:gridCol>
              </a:tblGrid>
              <a:tr h="6595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79375" algn="l"/>
                        </a:tabLst>
                      </a:pPr>
                      <a:r>
                        <a:rPr lang="en-IN" sz="900">
                          <a:effectLst/>
                        </a:rPr>
                        <a:t>FACULTY 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FIRST NAME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LAST NAME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AGE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DOB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BLOOD GROUP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GENDER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M/F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SALARY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PHONE NUMBER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ADDRESS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extLst>
                  <a:ext uri="{0D108BD9-81ED-4DB2-BD59-A6C34878D82A}">
                    <a16:rowId xmlns:a16="http://schemas.microsoft.com/office/drawing/2014/main" val="1020917939"/>
                  </a:ext>
                </a:extLst>
              </a:tr>
              <a:tr h="282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JD210365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Neena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Dey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46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31/01/1975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B+ve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F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21000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9441587257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SHD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extLst>
                  <a:ext uri="{0D108BD9-81ED-4DB2-BD59-A6C34878D82A}">
                    <a16:rowId xmlns:a16="http://schemas.microsoft.com/office/drawing/2014/main" val="96147275"/>
                  </a:ext>
                </a:extLst>
              </a:tr>
              <a:tr h="3061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JD315865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Sharadha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50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05/08/1969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O-ve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F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35000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9441619161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JDG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extLst>
                  <a:ext uri="{0D108BD9-81ED-4DB2-BD59-A6C34878D82A}">
                    <a16:rowId xmlns:a16="http://schemas.microsoft.com/office/drawing/2014/main" val="1810738754"/>
                  </a:ext>
                </a:extLst>
              </a:tr>
              <a:tr h="3061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JD032789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Rama Krishna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36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07/07/1985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A+ve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9494141007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JCF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extLst>
                  <a:ext uri="{0D108BD9-81ED-4DB2-BD59-A6C34878D82A}">
                    <a16:rowId xmlns:a16="http://schemas.microsoft.com/office/drawing/2014/main" val="3349287534"/>
                  </a:ext>
                </a:extLst>
              </a:tr>
              <a:tr h="3061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JD568741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Rakesh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B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21/12/1991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O+ve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55000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8074269444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NFL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extLst>
                  <a:ext uri="{0D108BD9-81ED-4DB2-BD59-A6C34878D82A}">
                    <a16:rowId xmlns:a16="http://schemas.microsoft.com/office/drawing/2014/main" val="3459787497"/>
                  </a:ext>
                </a:extLst>
              </a:tr>
              <a:tr h="282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JD387426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Sundari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54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25/06/1967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B+ve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F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32000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9347658577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MFC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extLst>
                  <a:ext uri="{0D108BD9-81ED-4DB2-BD59-A6C34878D82A}">
                    <a16:rowId xmlns:a16="http://schemas.microsoft.com/office/drawing/2014/main" val="1912761123"/>
                  </a:ext>
                </a:extLst>
              </a:tr>
              <a:tr h="3061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JD147896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Ramesh Patel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27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27/09/1994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B+ve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14000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7287087717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BHF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extLst>
                  <a:ext uri="{0D108BD9-81ED-4DB2-BD59-A6C34878D82A}">
                    <a16:rowId xmlns:a16="http://schemas.microsoft.com/office/drawing/2014/main" val="491365787"/>
                  </a:ext>
                </a:extLst>
              </a:tr>
              <a:tr h="3061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JD256321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Sai Krishna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N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55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30/12/1966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AB+ve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17000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9790778148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KFH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extLst>
                  <a:ext uri="{0D108BD9-81ED-4DB2-BD59-A6C34878D82A}">
                    <a16:rowId xmlns:a16="http://schemas.microsoft.com/office/drawing/2014/main" val="3714751782"/>
                  </a:ext>
                </a:extLst>
              </a:tr>
              <a:tr h="3061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JD789654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Karan Soni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26/05/1989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O+ve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65000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9790778048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IFH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extLst>
                  <a:ext uri="{0D108BD9-81ED-4DB2-BD59-A6C34878D82A}">
                    <a16:rowId xmlns:a16="http://schemas.microsoft.com/office/drawing/2014/main" val="4253265923"/>
                  </a:ext>
                </a:extLst>
              </a:tr>
              <a:tr h="282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JD123654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Rishi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27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15/08/1994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B+ve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36000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9494627257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HVH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extLst>
                  <a:ext uri="{0D108BD9-81ED-4DB2-BD59-A6C34878D82A}">
                    <a16:rowId xmlns:a16="http://schemas.microsoft.com/office/drawing/2014/main" val="432791300"/>
                  </a:ext>
                </a:extLst>
              </a:tr>
              <a:tr h="3061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JD654123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Irfan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37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29/01/1984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AB-ve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21000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8639035977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 dirty="0">
                          <a:effectLst/>
                        </a:rPr>
                        <a:t>YEK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29" marR="53229" marT="0" marB="0"/>
                </a:tc>
                <a:extLst>
                  <a:ext uri="{0D108BD9-81ED-4DB2-BD59-A6C34878D82A}">
                    <a16:rowId xmlns:a16="http://schemas.microsoft.com/office/drawing/2014/main" val="3937229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2968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C03F-07E0-433E-8828-3FBB7F2E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D9D9D9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PAYMENT TABLE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CDC671D-DBD2-40E3-B896-F4BBB6D702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423063"/>
              </p:ext>
            </p:extLst>
          </p:nvPr>
        </p:nvGraphicFramePr>
        <p:xfrm>
          <a:off x="1455938" y="2192784"/>
          <a:ext cx="9534616" cy="372861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35233">
                  <a:extLst>
                    <a:ext uri="{9D8B030D-6E8A-4147-A177-3AD203B41FA5}">
                      <a16:colId xmlns:a16="http://schemas.microsoft.com/office/drawing/2014/main" val="3367909112"/>
                    </a:ext>
                  </a:extLst>
                </a:gridCol>
                <a:gridCol w="867650">
                  <a:extLst>
                    <a:ext uri="{9D8B030D-6E8A-4147-A177-3AD203B41FA5}">
                      <a16:colId xmlns:a16="http://schemas.microsoft.com/office/drawing/2014/main" val="285365468"/>
                    </a:ext>
                  </a:extLst>
                </a:gridCol>
                <a:gridCol w="905789">
                  <a:extLst>
                    <a:ext uri="{9D8B030D-6E8A-4147-A177-3AD203B41FA5}">
                      <a16:colId xmlns:a16="http://schemas.microsoft.com/office/drawing/2014/main" val="2403764137"/>
                    </a:ext>
                  </a:extLst>
                </a:gridCol>
                <a:gridCol w="1191827">
                  <a:extLst>
                    <a:ext uri="{9D8B030D-6E8A-4147-A177-3AD203B41FA5}">
                      <a16:colId xmlns:a16="http://schemas.microsoft.com/office/drawing/2014/main" val="2343752574"/>
                    </a:ext>
                  </a:extLst>
                </a:gridCol>
                <a:gridCol w="867650">
                  <a:extLst>
                    <a:ext uri="{9D8B030D-6E8A-4147-A177-3AD203B41FA5}">
                      <a16:colId xmlns:a16="http://schemas.microsoft.com/office/drawing/2014/main" val="2319566802"/>
                    </a:ext>
                  </a:extLst>
                </a:gridCol>
                <a:gridCol w="867650">
                  <a:extLst>
                    <a:ext uri="{9D8B030D-6E8A-4147-A177-3AD203B41FA5}">
                      <a16:colId xmlns:a16="http://schemas.microsoft.com/office/drawing/2014/main" val="569402719"/>
                    </a:ext>
                  </a:extLst>
                </a:gridCol>
                <a:gridCol w="1020203">
                  <a:extLst>
                    <a:ext uri="{9D8B030D-6E8A-4147-A177-3AD203B41FA5}">
                      <a16:colId xmlns:a16="http://schemas.microsoft.com/office/drawing/2014/main" val="3411324285"/>
                    </a:ext>
                  </a:extLst>
                </a:gridCol>
                <a:gridCol w="1020203">
                  <a:extLst>
                    <a:ext uri="{9D8B030D-6E8A-4147-A177-3AD203B41FA5}">
                      <a16:colId xmlns:a16="http://schemas.microsoft.com/office/drawing/2014/main" val="1034744266"/>
                    </a:ext>
                  </a:extLst>
                </a:gridCol>
                <a:gridCol w="1054529">
                  <a:extLst>
                    <a:ext uri="{9D8B030D-6E8A-4147-A177-3AD203B41FA5}">
                      <a16:colId xmlns:a16="http://schemas.microsoft.com/office/drawing/2014/main" val="185909894"/>
                    </a:ext>
                  </a:extLst>
                </a:gridCol>
                <a:gridCol w="903882">
                  <a:extLst>
                    <a:ext uri="{9D8B030D-6E8A-4147-A177-3AD203B41FA5}">
                      <a16:colId xmlns:a16="http://schemas.microsoft.com/office/drawing/2014/main" val="4009311943"/>
                    </a:ext>
                  </a:extLst>
                </a:gridCol>
              </a:tblGrid>
              <a:tr h="10338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79375" algn="l"/>
                        </a:tabLst>
                      </a:pPr>
                      <a:r>
                        <a:rPr lang="en-IN" sz="900">
                          <a:effectLst/>
                        </a:rPr>
                        <a:t>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AMOUNT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(₨)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MODE OF PAYMENT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CONSESION OR SCHOLRASHIP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(%)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PAID AMOUNT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(₨)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DUE AMOUNT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(₨)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DATE OF PAYMENT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DUE DATE FOR PAYMENT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REMAINING AMOUNT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(₨)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PAYMENT STATUS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extLst>
                  <a:ext uri="{0D108BD9-81ED-4DB2-BD59-A6C34878D82A}">
                    <a16:rowId xmlns:a16="http://schemas.microsoft.com/office/drawing/2014/main" val="4120323183"/>
                  </a:ext>
                </a:extLst>
              </a:tr>
              <a:tr h="269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JL147895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229166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DD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200000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29166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02/11/2020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05/11/2020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29166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DUE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extLst>
                  <a:ext uri="{0D108BD9-81ED-4DB2-BD59-A6C34878D82A}">
                    <a16:rowId xmlns:a16="http://schemas.microsoft.com/office/drawing/2014/main" val="2083051801"/>
                  </a:ext>
                </a:extLst>
              </a:tr>
              <a:tr h="269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JL479963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250000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CARD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230000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31/10/2020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05/11/2020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DUE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extLst>
                  <a:ext uri="{0D108BD9-81ED-4DB2-BD59-A6C34878D82A}">
                    <a16:rowId xmlns:a16="http://schemas.microsoft.com/office/drawing/2014/main" val="1319645027"/>
                  </a:ext>
                </a:extLst>
              </a:tr>
              <a:tr h="269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JL258741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250000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DD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180000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70000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25/10/2020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05/11/2020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70000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DUE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extLst>
                  <a:ext uri="{0D108BD9-81ED-4DB2-BD59-A6C34878D82A}">
                    <a16:rowId xmlns:a16="http://schemas.microsoft.com/office/drawing/2014/main" val="504394031"/>
                  </a:ext>
                </a:extLst>
              </a:tr>
              <a:tr h="269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JL369871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250000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CHEQUE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250000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04/11/2020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05/11/2020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PAID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extLst>
                  <a:ext uri="{0D108BD9-81ED-4DB2-BD59-A6C34878D82A}">
                    <a16:rowId xmlns:a16="http://schemas.microsoft.com/office/drawing/2014/main" val="2690598476"/>
                  </a:ext>
                </a:extLst>
              </a:tr>
              <a:tr h="269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JL258963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250000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DD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250000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20/10/2020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05/11/2020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PAID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extLst>
                  <a:ext uri="{0D108BD9-81ED-4DB2-BD59-A6C34878D82A}">
                    <a16:rowId xmlns:a16="http://schemas.microsoft.com/office/drawing/2014/main" val="1375746763"/>
                  </a:ext>
                </a:extLst>
              </a:tr>
              <a:tr h="269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JL258741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233333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CASH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180000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53333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27/10/2020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05/11/2020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53333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DUE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extLst>
                  <a:ext uri="{0D108BD9-81ED-4DB2-BD59-A6C34878D82A}">
                    <a16:rowId xmlns:a16="http://schemas.microsoft.com/office/drawing/2014/main" val="2364746745"/>
                  </a:ext>
                </a:extLst>
              </a:tr>
              <a:tr h="269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JL147852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250000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CHEQUE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250000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15/10/2020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05/11/2020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PAID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extLst>
                  <a:ext uri="{0D108BD9-81ED-4DB2-BD59-A6C34878D82A}">
                    <a16:rowId xmlns:a16="http://schemas.microsoft.com/office/drawing/2014/main" val="3456343036"/>
                  </a:ext>
                </a:extLst>
              </a:tr>
              <a:tr h="269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JL369852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250000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DD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250000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04/11/2020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05/11/2020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 PAID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extLst>
                  <a:ext uri="{0D108BD9-81ED-4DB2-BD59-A6C34878D82A}">
                    <a16:rowId xmlns:a16="http://schemas.microsoft.com/office/drawing/2014/main" val="2435593834"/>
                  </a:ext>
                </a:extLst>
              </a:tr>
              <a:tr h="269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JL147896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235294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CASH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17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150000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85294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29/10/2020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05/11/2020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85294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DUE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extLst>
                  <a:ext uri="{0D108BD9-81ED-4DB2-BD59-A6C34878D82A}">
                    <a16:rowId xmlns:a16="http://schemas.microsoft.com/office/drawing/2014/main" val="2623553077"/>
                  </a:ext>
                </a:extLst>
              </a:tr>
              <a:tr h="269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JL369852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230769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DD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170000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60769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17/10/2020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05/11/2020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60769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 dirty="0">
                          <a:effectLst/>
                        </a:rPr>
                        <a:t>DUE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55" marR="53155" marT="0" marB="0"/>
                </a:tc>
                <a:extLst>
                  <a:ext uri="{0D108BD9-81ED-4DB2-BD59-A6C34878D82A}">
                    <a16:rowId xmlns:a16="http://schemas.microsoft.com/office/drawing/2014/main" val="3689639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39280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73B2-99AF-449F-9CC1-F786971B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D9D9D9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COURSE TABLE</a:t>
            </a:r>
            <a:b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BD0F5E-2958-43AE-9998-46039B9FB8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9535328"/>
              </p:ext>
            </p:extLst>
          </p:nvPr>
        </p:nvGraphicFramePr>
        <p:xfrm>
          <a:off x="685800" y="2254928"/>
          <a:ext cx="10820400" cy="418138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1932176312"/>
                    </a:ext>
                  </a:extLst>
                </a:gridCol>
                <a:gridCol w="984657">
                  <a:extLst>
                    <a:ext uri="{9D8B030D-6E8A-4147-A177-3AD203B41FA5}">
                      <a16:colId xmlns:a16="http://schemas.microsoft.com/office/drawing/2014/main" val="3901658991"/>
                    </a:ext>
                  </a:extLst>
                </a:gridCol>
                <a:gridCol w="1027938">
                  <a:extLst>
                    <a:ext uri="{9D8B030D-6E8A-4147-A177-3AD203B41FA5}">
                      <a16:colId xmlns:a16="http://schemas.microsoft.com/office/drawing/2014/main" val="364931162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3570752740"/>
                    </a:ext>
                  </a:extLst>
                </a:gridCol>
                <a:gridCol w="984657">
                  <a:extLst>
                    <a:ext uri="{9D8B030D-6E8A-4147-A177-3AD203B41FA5}">
                      <a16:colId xmlns:a16="http://schemas.microsoft.com/office/drawing/2014/main" val="1321243946"/>
                    </a:ext>
                  </a:extLst>
                </a:gridCol>
                <a:gridCol w="984657">
                  <a:extLst>
                    <a:ext uri="{9D8B030D-6E8A-4147-A177-3AD203B41FA5}">
                      <a16:colId xmlns:a16="http://schemas.microsoft.com/office/drawing/2014/main" val="2889371967"/>
                    </a:ext>
                  </a:extLst>
                </a:gridCol>
                <a:gridCol w="1157782">
                  <a:extLst>
                    <a:ext uri="{9D8B030D-6E8A-4147-A177-3AD203B41FA5}">
                      <a16:colId xmlns:a16="http://schemas.microsoft.com/office/drawing/2014/main" val="1102524396"/>
                    </a:ext>
                  </a:extLst>
                </a:gridCol>
                <a:gridCol w="1157782">
                  <a:extLst>
                    <a:ext uri="{9D8B030D-6E8A-4147-A177-3AD203B41FA5}">
                      <a16:colId xmlns:a16="http://schemas.microsoft.com/office/drawing/2014/main" val="3650958740"/>
                    </a:ext>
                  </a:extLst>
                </a:gridCol>
                <a:gridCol w="1196736">
                  <a:extLst>
                    <a:ext uri="{9D8B030D-6E8A-4147-A177-3AD203B41FA5}">
                      <a16:colId xmlns:a16="http://schemas.microsoft.com/office/drawing/2014/main" val="3411934766"/>
                    </a:ext>
                  </a:extLst>
                </a:gridCol>
                <a:gridCol w="1025774">
                  <a:extLst>
                    <a:ext uri="{9D8B030D-6E8A-4147-A177-3AD203B41FA5}">
                      <a16:colId xmlns:a16="http://schemas.microsoft.com/office/drawing/2014/main" val="1785606097"/>
                    </a:ext>
                  </a:extLst>
                </a:gridCol>
              </a:tblGrid>
              <a:tr h="561084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COURSE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79375" algn="l"/>
                        </a:tabLst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HOURS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NUMBER OF MODULES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HANDLING FACULTIES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SESSIONS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SESSIONS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BEGINNING DATE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ENDING DATE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7778395"/>
                  </a:ext>
                </a:extLst>
              </a:tr>
              <a:tr h="5610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IN" sz="11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AB</a:t>
                      </a:r>
                      <a:endParaRPr lang="en-IN" sz="11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THEORY</a:t>
                      </a:r>
                      <a:endParaRPr lang="en-IN" sz="11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692691"/>
                  </a:ext>
                </a:extLst>
              </a:tr>
              <a:tr h="1879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CSE 140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DBMS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Ramesh Patel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19/01/2020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31/01/2021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196284"/>
                  </a:ext>
                </a:extLst>
              </a:tr>
              <a:tr h="5812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MTH 141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PROBABILITY AND STASTITICS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Rama Krishna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04/01/2021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18/01/2021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2116658"/>
                  </a:ext>
                </a:extLst>
              </a:tr>
              <a:tr h="3845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CSE 160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STRUCTURES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Sundari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16/11/2020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27/11/2020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5502771"/>
                  </a:ext>
                </a:extLst>
              </a:tr>
              <a:tr h="5812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CSE 110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 PROGRAMMING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Karan Soni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05/10/2020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16/10/2020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4187016"/>
                  </a:ext>
                </a:extLst>
              </a:tr>
              <a:tr h="1879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CSE 130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IOT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Sai Krishna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02/11/2020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12/11/2020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2824187"/>
                  </a:ext>
                </a:extLst>
              </a:tr>
              <a:tr h="1879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ENG 170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ENGLISH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Rishi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02/02/2021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13/02/2021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413726"/>
                  </a:ext>
                </a:extLst>
              </a:tr>
              <a:tr h="3845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CSE 210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 DESIGNING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Neena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15/02/2021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26/02/2021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1373599"/>
                  </a:ext>
                </a:extLst>
              </a:tr>
              <a:tr h="1879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MTH 142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INTEGRATION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Rakesh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01/03/2021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11/03/2021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5705308"/>
                  </a:ext>
                </a:extLst>
              </a:tr>
              <a:tr h="1879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MTH 134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DERIVATIVES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Sharadha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13/03/2021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25/03/2021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953896"/>
                  </a:ext>
                </a:extLst>
              </a:tr>
              <a:tr h="1879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CSE 165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JAVA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Irfan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27/03/2021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08/04/2021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9163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4357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01A1-9F57-473B-9433-0DB698676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D9D9D9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GRADE TABLE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6A57E3-A6F0-4C5A-A9F6-DAF23783D2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1110744"/>
              </p:ext>
            </p:extLst>
          </p:nvPr>
        </p:nvGraphicFramePr>
        <p:xfrm>
          <a:off x="1473694" y="2057402"/>
          <a:ext cx="9579005" cy="375747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39121">
                  <a:extLst>
                    <a:ext uri="{9D8B030D-6E8A-4147-A177-3AD203B41FA5}">
                      <a16:colId xmlns:a16="http://schemas.microsoft.com/office/drawing/2014/main" val="108611827"/>
                    </a:ext>
                  </a:extLst>
                </a:gridCol>
                <a:gridCol w="904257">
                  <a:extLst>
                    <a:ext uri="{9D8B030D-6E8A-4147-A177-3AD203B41FA5}">
                      <a16:colId xmlns:a16="http://schemas.microsoft.com/office/drawing/2014/main" val="946271181"/>
                    </a:ext>
                  </a:extLst>
                </a:gridCol>
                <a:gridCol w="816132">
                  <a:extLst>
                    <a:ext uri="{9D8B030D-6E8A-4147-A177-3AD203B41FA5}">
                      <a16:colId xmlns:a16="http://schemas.microsoft.com/office/drawing/2014/main" val="439730935"/>
                    </a:ext>
                  </a:extLst>
                </a:gridCol>
                <a:gridCol w="1233776">
                  <a:extLst>
                    <a:ext uri="{9D8B030D-6E8A-4147-A177-3AD203B41FA5}">
                      <a16:colId xmlns:a16="http://schemas.microsoft.com/office/drawing/2014/main" val="2245991486"/>
                    </a:ext>
                  </a:extLst>
                </a:gridCol>
                <a:gridCol w="1122659">
                  <a:extLst>
                    <a:ext uri="{9D8B030D-6E8A-4147-A177-3AD203B41FA5}">
                      <a16:colId xmlns:a16="http://schemas.microsoft.com/office/drawing/2014/main" val="1931249153"/>
                    </a:ext>
                  </a:extLst>
                </a:gridCol>
                <a:gridCol w="1122659">
                  <a:extLst>
                    <a:ext uri="{9D8B030D-6E8A-4147-A177-3AD203B41FA5}">
                      <a16:colId xmlns:a16="http://schemas.microsoft.com/office/drawing/2014/main" val="1657705606"/>
                    </a:ext>
                  </a:extLst>
                </a:gridCol>
                <a:gridCol w="898511">
                  <a:extLst>
                    <a:ext uri="{9D8B030D-6E8A-4147-A177-3AD203B41FA5}">
                      <a16:colId xmlns:a16="http://schemas.microsoft.com/office/drawing/2014/main" val="218187890"/>
                    </a:ext>
                  </a:extLst>
                </a:gridCol>
                <a:gridCol w="898511">
                  <a:extLst>
                    <a:ext uri="{9D8B030D-6E8A-4147-A177-3AD203B41FA5}">
                      <a16:colId xmlns:a16="http://schemas.microsoft.com/office/drawing/2014/main" val="2702890226"/>
                    </a:ext>
                  </a:extLst>
                </a:gridCol>
                <a:gridCol w="1233776">
                  <a:extLst>
                    <a:ext uri="{9D8B030D-6E8A-4147-A177-3AD203B41FA5}">
                      <a16:colId xmlns:a16="http://schemas.microsoft.com/office/drawing/2014/main" val="1247755070"/>
                    </a:ext>
                  </a:extLst>
                </a:gridCol>
                <a:gridCol w="509603">
                  <a:extLst>
                    <a:ext uri="{9D8B030D-6E8A-4147-A177-3AD203B41FA5}">
                      <a16:colId xmlns:a16="http://schemas.microsoft.com/office/drawing/2014/main" val="3084045258"/>
                    </a:ext>
                  </a:extLst>
                </a:gridCol>
              </a:tblGrid>
              <a:tr h="243216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79375" algn="l"/>
                        </a:tabLst>
                      </a:pPr>
                      <a:r>
                        <a:rPr lang="en-IN" sz="800">
                          <a:effectLst/>
                        </a:rPr>
                        <a:t>STUDENT ID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COURSE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ID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EXAM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GRADES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EXAM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PRECENTAGE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(%)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ON TIME SUBMISSION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YES/NO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LATE SUBMISSION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YES/NO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ASSIGNMENT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TOTAL ASSIGNMENT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FINAL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GRADE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extLst>
                  <a:ext uri="{0D108BD9-81ED-4DB2-BD59-A6C34878D82A}">
                    <a16:rowId xmlns:a16="http://schemas.microsoft.com/office/drawing/2014/main" val="432066529"/>
                  </a:ext>
                </a:extLst>
              </a:tr>
              <a:tr h="84069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DONE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PENDING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039656"/>
                  </a:ext>
                </a:extLst>
              </a:tr>
              <a:tr h="25222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KDU0113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CSE 140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A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92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YES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NO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YES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NO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10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A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extLst>
                  <a:ext uri="{0D108BD9-81ED-4DB2-BD59-A6C34878D82A}">
                    <a16:rowId xmlns:a16="http://schemas.microsoft.com/office/drawing/2014/main" val="948978999"/>
                  </a:ext>
                </a:extLst>
              </a:tr>
              <a:tr h="27384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KDU0312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CSE 140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C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75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NO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YES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NO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YES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10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E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extLst>
                  <a:ext uri="{0D108BD9-81ED-4DB2-BD59-A6C34878D82A}">
                    <a16:rowId xmlns:a16="http://schemas.microsoft.com/office/drawing/2014/main" val="2460103983"/>
                  </a:ext>
                </a:extLst>
              </a:tr>
              <a:tr h="27384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KDU0242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CSE 130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A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84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YES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NO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YES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NO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10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A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extLst>
                  <a:ext uri="{0D108BD9-81ED-4DB2-BD59-A6C34878D82A}">
                    <a16:rowId xmlns:a16="http://schemas.microsoft.com/office/drawing/2014/main" val="3120300187"/>
                  </a:ext>
                </a:extLst>
              </a:tr>
              <a:tr h="27384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KDU0506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CSE 130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A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89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YES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NO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YES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NO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10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A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extLst>
                  <a:ext uri="{0D108BD9-81ED-4DB2-BD59-A6C34878D82A}">
                    <a16:rowId xmlns:a16="http://schemas.microsoft.com/office/drawing/2014/main" val="3792646080"/>
                  </a:ext>
                </a:extLst>
              </a:tr>
              <a:tr h="25222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KDU0007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MTH 141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A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83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YES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NO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YES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NO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10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A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extLst>
                  <a:ext uri="{0D108BD9-81ED-4DB2-BD59-A6C34878D82A}">
                    <a16:rowId xmlns:a16="http://schemas.microsoft.com/office/drawing/2014/main" val="2443868962"/>
                  </a:ext>
                </a:extLst>
              </a:tr>
              <a:tr h="27384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KDU0243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CSE 110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A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80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YES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NO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YES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NO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10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A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extLst>
                  <a:ext uri="{0D108BD9-81ED-4DB2-BD59-A6C34878D82A}">
                    <a16:rowId xmlns:a16="http://schemas.microsoft.com/office/drawing/2014/main" val="4093630167"/>
                  </a:ext>
                </a:extLst>
              </a:tr>
              <a:tr h="27384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KDU0431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CSE 110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A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92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YES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NO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YES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NO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10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A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extLst>
                  <a:ext uri="{0D108BD9-81ED-4DB2-BD59-A6C34878D82A}">
                    <a16:rowId xmlns:a16="http://schemas.microsoft.com/office/drawing/2014/main" val="1373339625"/>
                  </a:ext>
                </a:extLst>
              </a:tr>
              <a:tr h="27384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KDU0432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CSE 160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B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80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NO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YES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NO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YES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10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D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extLst>
                  <a:ext uri="{0D108BD9-81ED-4DB2-BD59-A6C34878D82A}">
                    <a16:rowId xmlns:a16="http://schemas.microsoft.com/office/drawing/2014/main" val="3145109896"/>
                  </a:ext>
                </a:extLst>
              </a:tr>
              <a:tr h="25222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KDU0507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MTH 141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A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86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NO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YES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NO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YES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10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C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extLst>
                  <a:ext uri="{0D108BD9-81ED-4DB2-BD59-A6C34878D82A}">
                    <a16:rowId xmlns:a16="http://schemas.microsoft.com/office/drawing/2014/main" val="3771432439"/>
                  </a:ext>
                </a:extLst>
              </a:tr>
              <a:tr h="27384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KDU0313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CSE 160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A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87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YES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NO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YES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NO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10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dirty="0">
                          <a:effectLst/>
                        </a:rPr>
                        <a:t>A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54" marR="52754" marT="0" marB="0"/>
                </a:tc>
                <a:extLst>
                  <a:ext uri="{0D108BD9-81ED-4DB2-BD59-A6C34878D82A}">
                    <a16:rowId xmlns:a16="http://schemas.microsoft.com/office/drawing/2014/main" val="1543726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959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38E07-C17D-4C81-9964-276235DC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BFBFBF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PLACEMENT TABLE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7EF587-6AA0-490A-B999-37C0778F4B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907656"/>
              </p:ext>
            </p:extLst>
          </p:nvPr>
        </p:nvGraphicFramePr>
        <p:xfrm>
          <a:off x="1065320" y="2237173"/>
          <a:ext cx="10031769" cy="34800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46195">
                  <a:extLst>
                    <a:ext uri="{9D8B030D-6E8A-4147-A177-3AD203B41FA5}">
                      <a16:colId xmlns:a16="http://schemas.microsoft.com/office/drawing/2014/main" val="276218658"/>
                    </a:ext>
                  </a:extLst>
                </a:gridCol>
                <a:gridCol w="864912">
                  <a:extLst>
                    <a:ext uri="{9D8B030D-6E8A-4147-A177-3AD203B41FA5}">
                      <a16:colId xmlns:a16="http://schemas.microsoft.com/office/drawing/2014/main" val="3529628837"/>
                    </a:ext>
                  </a:extLst>
                </a:gridCol>
                <a:gridCol w="842837">
                  <a:extLst>
                    <a:ext uri="{9D8B030D-6E8A-4147-A177-3AD203B41FA5}">
                      <a16:colId xmlns:a16="http://schemas.microsoft.com/office/drawing/2014/main" val="3629778444"/>
                    </a:ext>
                  </a:extLst>
                </a:gridCol>
                <a:gridCol w="1117762">
                  <a:extLst>
                    <a:ext uri="{9D8B030D-6E8A-4147-A177-3AD203B41FA5}">
                      <a16:colId xmlns:a16="http://schemas.microsoft.com/office/drawing/2014/main" val="2615160955"/>
                    </a:ext>
                  </a:extLst>
                </a:gridCol>
                <a:gridCol w="1027458">
                  <a:extLst>
                    <a:ext uri="{9D8B030D-6E8A-4147-A177-3AD203B41FA5}">
                      <a16:colId xmlns:a16="http://schemas.microsoft.com/office/drawing/2014/main" val="3987174691"/>
                    </a:ext>
                  </a:extLst>
                </a:gridCol>
                <a:gridCol w="844844">
                  <a:extLst>
                    <a:ext uri="{9D8B030D-6E8A-4147-A177-3AD203B41FA5}">
                      <a16:colId xmlns:a16="http://schemas.microsoft.com/office/drawing/2014/main" val="1482343292"/>
                    </a:ext>
                  </a:extLst>
                </a:gridCol>
                <a:gridCol w="774607">
                  <a:extLst>
                    <a:ext uri="{9D8B030D-6E8A-4147-A177-3AD203B41FA5}">
                      <a16:colId xmlns:a16="http://schemas.microsoft.com/office/drawing/2014/main" val="3385630374"/>
                    </a:ext>
                  </a:extLst>
                </a:gridCol>
                <a:gridCol w="1137831">
                  <a:extLst>
                    <a:ext uri="{9D8B030D-6E8A-4147-A177-3AD203B41FA5}">
                      <a16:colId xmlns:a16="http://schemas.microsoft.com/office/drawing/2014/main" val="3609917072"/>
                    </a:ext>
                  </a:extLst>
                </a:gridCol>
                <a:gridCol w="804709">
                  <a:extLst>
                    <a:ext uri="{9D8B030D-6E8A-4147-A177-3AD203B41FA5}">
                      <a16:colId xmlns:a16="http://schemas.microsoft.com/office/drawing/2014/main" val="4203777026"/>
                    </a:ext>
                  </a:extLst>
                </a:gridCol>
                <a:gridCol w="1370614">
                  <a:extLst>
                    <a:ext uri="{9D8B030D-6E8A-4147-A177-3AD203B41FA5}">
                      <a16:colId xmlns:a16="http://schemas.microsoft.com/office/drawing/2014/main" val="927635232"/>
                    </a:ext>
                  </a:extLst>
                </a:gridCol>
              </a:tblGrid>
              <a:tr h="7575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79375" algn="l"/>
                        </a:tabLst>
                      </a:pPr>
                      <a:r>
                        <a:rPr lang="en-IN" sz="900">
                          <a:effectLst/>
                        </a:rPr>
                        <a:t>COLLEGE NAME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COLLEGE CODE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RECRUIT COUNT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INTERNSHIP DURATION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TRAINEE DURATION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TRAINEE SALARY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JOB SALARY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POSITION OFFERS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PAID/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UNPAID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CERTIFIED/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NOT CERTIFIED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extLst>
                  <a:ext uri="{0D108BD9-81ED-4DB2-BD59-A6C34878D82A}">
                    <a16:rowId xmlns:a16="http://schemas.microsoft.com/office/drawing/2014/main" val="298643079"/>
                  </a:ext>
                </a:extLst>
              </a:tr>
              <a:tr h="2722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SRET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SRT123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53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6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23000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40000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MANAGER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PAID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CERTIFIED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extLst>
                  <a:ext uri="{0D108BD9-81ED-4DB2-BD59-A6C34878D82A}">
                    <a16:rowId xmlns:a16="http://schemas.microsoft.com/office/drawing/2014/main" val="447851178"/>
                  </a:ext>
                </a:extLst>
              </a:tr>
              <a:tr h="2722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SRM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SRM345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45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8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12000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24000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EMPLOYEE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UNPAID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CERTIFIED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extLst>
                  <a:ext uri="{0D108BD9-81ED-4DB2-BD59-A6C34878D82A}">
                    <a16:rowId xmlns:a16="http://schemas.microsoft.com/office/drawing/2014/main" val="1032652221"/>
                  </a:ext>
                </a:extLst>
              </a:tr>
              <a:tr h="2722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PSG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PSG567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45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SUPERVISOR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PAID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CERTIFIED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extLst>
                  <a:ext uri="{0D108BD9-81ED-4DB2-BD59-A6C34878D82A}">
                    <a16:rowId xmlns:a16="http://schemas.microsoft.com/office/drawing/2014/main" val="3508912510"/>
                  </a:ext>
                </a:extLst>
              </a:tr>
              <a:tr h="2722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KONGU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KK0224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81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7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14000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28000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TEAM MANAGER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UNPAID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CERTIFIED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extLst>
                  <a:ext uri="{0D108BD9-81ED-4DB2-BD59-A6C34878D82A}">
                    <a16:rowId xmlns:a16="http://schemas.microsoft.com/office/drawing/2014/main" val="3118476750"/>
                  </a:ext>
                </a:extLst>
              </a:tr>
              <a:tr h="2722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SAVEETHA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SSV579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78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9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60000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HR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PAID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CERTIFIED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extLst>
                  <a:ext uri="{0D108BD9-81ED-4DB2-BD59-A6C34878D82A}">
                    <a16:rowId xmlns:a16="http://schemas.microsoft.com/office/drawing/2014/main" val="4171944500"/>
                  </a:ext>
                </a:extLst>
              </a:tr>
              <a:tr h="2722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CIT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CIT921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79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34000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68000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MANAGER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PAID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UN CERTIFIED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extLst>
                  <a:ext uri="{0D108BD9-81ED-4DB2-BD59-A6C34878D82A}">
                    <a16:rowId xmlns:a16="http://schemas.microsoft.com/office/drawing/2014/main" val="1022893636"/>
                  </a:ext>
                </a:extLst>
              </a:tr>
              <a:tr h="2722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RAJALAKSHMI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RL004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48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19000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28000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EMPLOYEE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UNPAID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CERTIFIED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extLst>
                  <a:ext uri="{0D108BD9-81ED-4DB2-BD59-A6C34878D82A}">
                    <a16:rowId xmlns:a16="http://schemas.microsoft.com/office/drawing/2014/main" val="3509434547"/>
                  </a:ext>
                </a:extLst>
              </a:tr>
              <a:tr h="2722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VIT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VIT321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6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15000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36000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SUPERVISOR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PAID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UNCERTIFIED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extLst>
                  <a:ext uri="{0D108BD9-81ED-4DB2-BD59-A6C34878D82A}">
                    <a16:rowId xmlns:a16="http://schemas.microsoft.com/office/drawing/2014/main" val="3765886118"/>
                  </a:ext>
                </a:extLst>
              </a:tr>
              <a:tr h="2722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IIT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IIT750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18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34000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68000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MANAGER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PAID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UNCERTIFICATE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extLst>
                  <a:ext uri="{0D108BD9-81ED-4DB2-BD59-A6C34878D82A}">
                    <a16:rowId xmlns:a16="http://schemas.microsoft.com/office/drawing/2014/main" val="1460276373"/>
                  </a:ext>
                </a:extLst>
              </a:tr>
              <a:tr h="2722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ANNA  UNI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ANU409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56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7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21000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54000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HR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UNPAID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 dirty="0">
                          <a:effectLst/>
                        </a:rPr>
                        <a:t>CERTIFIED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86" marR="53486" marT="0" marB="0"/>
                </a:tc>
                <a:extLst>
                  <a:ext uri="{0D108BD9-81ED-4DB2-BD59-A6C34878D82A}">
                    <a16:rowId xmlns:a16="http://schemas.microsoft.com/office/drawing/2014/main" val="515782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03812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BC47E-3C86-4A7F-96B1-1F9A29145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BFBFBF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PARKING TABLE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FA8DDB-B527-4645-AC7B-8886163703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5428581"/>
              </p:ext>
            </p:extLst>
          </p:nvPr>
        </p:nvGraphicFramePr>
        <p:xfrm>
          <a:off x="1402673" y="2183907"/>
          <a:ext cx="9507984" cy="401271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59522">
                  <a:extLst>
                    <a:ext uri="{9D8B030D-6E8A-4147-A177-3AD203B41FA5}">
                      <a16:colId xmlns:a16="http://schemas.microsoft.com/office/drawing/2014/main" val="1572996012"/>
                    </a:ext>
                  </a:extLst>
                </a:gridCol>
                <a:gridCol w="1024960">
                  <a:extLst>
                    <a:ext uri="{9D8B030D-6E8A-4147-A177-3AD203B41FA5}">
                      <a16:colId xmlns:a16="http://schemas.microsoft.com/office/drawing/2014/main" val="32229253"/>
                    </a:ext>
                  </a:extLst>
                </a:gridCol>
                <a:gridCol w="648444">
                  <a:extLst>
                    <a:ext uri="{9D8B030D-6E8A-4147-A177-3AD203B41FA5}">
                      <a16:colId xmlns:a16="http://schemas.microsoft.com/office/drawing/2014/main" val="280499053"/>
                    </a:ext>
                  </a:extLst>
                </a:gridCol>
                <a:gridCol w="1011650">
                  <a:extLst>
                    <a:ext uri="{9D8B030D-6E8A-4147-A177-3AD203B41FA5}">
                      <a16:colId xmlns:a16="http://schemas.microsoft.com/office/drawing/2014/main" val="1149954329"/>
                    </a:ext>
                  </a:extLst>
                </a:gridCol>
                <a:gridCol w="1279775">
                  <a:extLst>
                    <a:ext uri="{9D8B030D-6E8A-4147-A177-3AD203B41FA5}">
                      <a16:colId xmlns:a16="http://schemas.microsoft.com/office/drawing/2014/main" val="3659964073"/>
                    </a:ext>
                  </a:extLst>
                </a:gridCol>
                <a:gridCol w="1093419">
                  <a:extLst>
                    <a:ext uri="{9D8B030D-6E8A-4147-A177-3AD203B41FA5}">
                      <a16:colId xmlns:a16="http://schemas.microsoft.com/office/drawing/2014/main" val="3348208609"/>
                    </a:ext>
                  </a:extLst>
                </a:gridCol>
                <a:gridCol w="775851">
                  <a:extLst>
                    <a:ext uri="{9D8B030D-6E8A-4147-A177-3AD203B41FA5}">
                      <a16:colId xmlns:a16="http://schemas.microsoft.com/office/drawing/2014/main" val="1659492236"/>
                    </a:ext>
                  </a:extLst>
                </a:gridCol>
                <a:gridCol w="1120040">
                  <a:extLst>
                    <a:ext uri="{9D8B030D-6E8A-4147-A177-3AD203B41FA5}">
                      <a16:colId xmlns:a16="http://schemas.microsoft.com/office/drawing/2014/main" val="40472661"/>
                    </a:ext>
                  </a:extLst>
                </a:gridCol>
                <a:gridCol w="842408">
                  <a:extLst>
                    <a:ext uri="{9D8B030D-6E8A-4147-A177-3AD203B41FA5}">
                      <a16:colId xmlns:a16="http://schemas.microsoft.com/office/drawing/2014/main" val="3470015139"/>
                    </a:ext>
                  </a:extLst>
                </a:gridCol>
                <a:gridCol w="851915">
                  <a:extLst>
                    <a:ext uri="{9D8B030D-6E8A-4147-A177-3AD203B41FA5}">
                      <a16:colId xmlns:a16="http://schemas.microsoft.com/office/drawing/2014/main" val="505528594"/>
                    </a:ext>
                  </a:extLst>
                </a:gridCol>
              </a:tblGrid>
              <a:tr h="94761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STUDENT 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DATE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TIME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PARKING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SPOTPLACE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VEHICLE NO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VEHICLE COLOUR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VEHICLE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IN-TIME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VEHICLE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OUT-TIME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PHONE NUMBER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ADDRESS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extLst>
                  <a:ext uri="{0D108BD9-81ED-4DB2-BD59-A6C34878D82A}">
                    <a16:rowId xmlns:a16="http://schemas.microsoft.com/office/drawing/2014/main" val="851760535"/>
                  </a:ext>
                </a:extLst>
              </a:tr>
              <a:tr h="340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KDU0121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06/12/2020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09:00 A.M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52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TN 65 BG 1245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BLACK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09:00 A.M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06:00 P.M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236541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MNO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extLst>
                  <a:ext uri="{0D108BD9-81ED-4DB2-BD59-A6C34878D82A}">
                    <a16:rowId xmlns:a16="http://schemas.microsoft.com/office/drawing/2014/main" val="3647721750"/>
                  </a:ext>
                </a:extLst>
              </a:tr>
              <a:tr h="340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KDU0320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06/12/2020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08:45 A.M 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50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TN 69 AC 3256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BLACK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08:45 A.M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05:20 P.M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369875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HIJ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extLst>
                  <a:ext uri="{0D108BD9-81ED-4DB2-BD59-A6C34878D82A}">
                    <a16:rowId xmlns:a16="http://schemas.microsoft.com/office/drawing/2014/main" val="2860895269"/>
                  </a:ext>
                </a:extLst>
              </a:tr>
              <a:tr h="340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KDU0251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10/12/2020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09:05 A.M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AP 12 NU 3975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RED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09:05 A.M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12:30 P.M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156324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ABC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extLst>
                  <a:ext uri="{0D108BD9-81ED-4DB2-BD59-A6C34878D82A}">
                    <a16:rowId xmlns:a16="http://schemas.microsoft.com/office/drawing/2014/main" val="622263700"/>
                  </a:ext>
                </a:extLst>
              </a:tr>
              <a:tr h="340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KDU0508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15/12/2020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10:00 A.M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60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TN 65 IH 6973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WHITE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10:00 A.M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07:00 P.M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963254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XYZ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extLst>
                  <a:ext uri="{0D108BD9-81ED-4DB2-BD59-A6C34878D82A}">
                    <a16:rowId xmlns:a16="http://schemas.microsoft.com/office/drawing/2014/main" val="1730650555"/>
                  </a:ext>
                </a:extLst>
              </a:tr>
              <a:tr h="340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KDU0009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15/12/2020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09:45 A.M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48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AP 21 LI 3964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BLACK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09:45 A.M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04:00 P.M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789213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VWX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extLst>
                  <a:ext uri="{0D108BD9-81ED-4DB2-BD59-A6C34878D82A}">
                    <a16:rowId xmlns:a16="http://schemas.microsoft.com/office/drawing/2014/main" val="4007782777"/>
                  </a:ext>
                </a:extLst>
              </a:tr>
              <a:tr h="340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KDU0247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15/12/2020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09:00 A.M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43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KL 03 OP 3697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WHITE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09:00 A.M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06:00 P.M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654931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KLM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extLst>
                  <a:ext uri="{0D108BD9-81ED-4DB2-BD59-A6C34878D82A}">
                    <a16:rowId xmlns:a16="http://schemas.microsoft.com/office/drawing/2014/main" val="563678153"/>
                  </a:ext>
                </a:extLst>
              </a:tr>
              <a:tr h="340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KDU0469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25/12/2020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08:44 A.M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40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TN 69 LK 3628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GREY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08:44 A.M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06:00 P.M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183462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DEF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extLst>
                  <a:ext uri="{0D108BD9-81ED-4DB2-BD59-A6C34878D82A}">
                    <a16:rowId xmlns:a16="http://schemas.microsoft.com/office/drawing/2014/main" val="526909322"/>
                  </a:ext>
                </a:extLst>
              </a:tr>
              <a:tr h="340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KDU0438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26/12/2020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10:30 A.M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59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TN 54 IJ 1890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RED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10:30 A.M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06:24 P.M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297318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PQR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extLst>
                  <a:ext uri="{0D108BD9-81ED-4DB2-BD59-A6C34878D82A}">
                    <a16:rowId xmlns:a16="http://schemas.microsoft.com/office/drawing/2014/main" val="575676675"/>
                  </a:ext>
                </a:extLst>
              </a:tr>
              <a:tr h="340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KDU0504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31/12/2020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08:30 A.M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35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TN 69 LA 0001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RED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08:30 A.M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05:55 P.M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>
                          <a:effectLst/>
                        </a:rPr>
                        <a:t>654632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900" dirty="0">
                          <a:effectLst/>
                        </a:rPr>
                        <a:t>STU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45" marR="53545" marT="0" marB="0"/>
                </a:tc>
                <a:extLst>
                  <a:ext uri="{0D108BD9-81ED-4DB2-BD59-A6C34878D82A}">
                    <a16:rowId xmlns:a16="http://schemas.microsoft.com/office/drawing/2014/main" val="1487405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9246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5" name="Picture 225" descr="C:\Users\Niteshsai.c\OneDrive\Desktop\final er diagram [Compatibility Mode] - Microsoft Word 1_29_2021 2_15_1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107" y="129659"/>
            <a:ext cx="4738041" cy="672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1875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0AAE-B648-4C64-ADCF-28860F54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491449"/>
            <a:ext cx="8610600" cy="1544714"/>
          </a:xfrm>
        </p:spPr>
        <p:txBody>
          <a:bodyPr>
            <a:normAutofit fontScale="90000"/>
          </a:bodyPr>
          <a:lstStyle/>
          <a:p>
            <a:r>
              <a:rPr lang="en-IN" sz="3600" b="1" dirty="0">
                <a:effectLst/>
                <a:latin typeface="Modern Love" panose="04090805081005020601" pitchFamily="82" charset="0"/>
                <a:ea typeface="Calibri" panose="020F0502020204030204" pitchFamily="34" charset="0"/>
                <a:cs typeface="Arial" panose="020B0604020202020204" pitchFamily="34" charset="0"/>
              </a:rPr>
              <a:t>UNIVERISTY DATABASE MANAGEMENT SYSTEM</a:t>
            </a:r>
            <a:r>
              <a:rPr lang="en-IN" sz="18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AAEC4-B443-4030-A1AC-D046E0B2D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965142"/>
            <a:ext cx="10820400" cy="3253543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Database Management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System also know as </a:t>
            </a:r>
            <a:r>
              <a:rPr lang="en-IN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Software. </a:t>
            </a:r>
            <a:r>
              <a:rPr lang="en-IN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Management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Software is developed to </a:t>
            </a:r>
            <a:r>
              <a:rPr lang="en-IN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the </a:t>
            </a:r>
            <a:r>
              <a:rPr lang="en-IN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University's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student </a:t>
            </a:r>
            <a:r>
              <a:rPr lang="en-IN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As the </a:t>
            </a:r>
            <a:r>
              <a:rPr lang="en-IN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grows their </a:t>
            </a:r>
            <a:r>
              <a:rPr lang="en-IN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also grows and for the proper </a:t>
            </a:r>
            <a:r>
              <a:rPr lang="en-IN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management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of the </a:t>
            </a:r>
            <a:r>
              <a:rPr lang="en-IN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a great </a:t>
            </a:r>
            <a:r>
              <a:rPr lang="en-IN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 management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system is required.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6952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 flipV="1">
            <a:off x="11506200" y="2057400"/>
            <a:ext cx="68484" cy="45719"/>
          </a:xfrm>
        </p:spPr>
        <p:txBody>
          <a:bodyPr>
            <a:normAutofit fontScale="90000"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383281" y="-53362"/>
            <a:ext cx="133000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itchFamily="82" charset="0"/>
                <a:ea typeface="Calibri" pitchFamily="34" charset="0"/>
                <a:cs typeface="Latha" pitchFamily="34" charset="0"/>
              </a:rPr>
              <a:t>ENTITIES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1307258"/>
              </p:ext>
            </p:extLst>
          </p:nvPr>
        </p:nvGraphicFramePr>
        <p:xfrm>
          <a:off x="1909822" y="601885"/>
          <a:ext cx="8414796" cy="58383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07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7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800" dirty="0">
                          <a:effectLst/>
                        </a:rPr>
                        <a:t>ENTITIES</a:t>
                      </a:r>
                      <a:endParaRPr lang="en-IN" sz="800" dirty="0">
                        <a:effectLst/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537" marR="5253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800">
                          <a:effectLst/>
                        </a:rPr>
                        <a:t>ATTRIBUTES</a:t>
                      </a:r>
                      <a:endParaRPr lang="en-IN" sz="800">
                        <a:effectLst/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537" marR="52537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4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Student</a:t>
                      </a:r>
                      <a:endParaRPr lang="en-IN" sz="12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2537" marR="5253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Id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First name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Last name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Age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Dob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Blood group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Gender M/F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Year enrolled for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Phone number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Address</a:t>
                      </a:r>
                      <a:endParaRPr lang="en-IN" sz="12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2537" marR="52537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4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Arial" pitchFamily="34" charset="0"/>
                          <a:cs typeface="Arial" pitchFamily="34" charset="0"/>
                        </a:rPr>
                        <a:t>Faculty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IN" sz="12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2537" marR="5253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Id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First name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Last name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Age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Dob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Blood group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Gender M/F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Salary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Phone number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Address</a:t>
                      </a:r>
                      <a:endParaRPr lang="en-IN" sz="12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2537" marR="52537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358640" y="49411"/>
            <a:ext cx="340264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white"/>
                </a:solidFill>
                <a:latin typeface="Algerian" pitchFamily="82" charset="0"/>
                <a:ea typeface="Calibri" pitchFamily="34" charset="0"/>
                <a:cs typeface="Latha" pitchFamily="34" charset="0"/>
              </a:rPr>
              <a:t>AND ATTRIBUTES</a:t>
            </a:r>
            <a:r>
              <a:rPr lang="en-US" sz="1600" dirty="0">
                <a:solidFill>
                  <a:prstClr val="white"/>
                </a:solidFill>
                <a:latin typeface="Bahnschrift Condensed" pitchFamily="34" charset="0"/>
                <a:ea typeface="Calibri" pitchFamily="34" charset="0"/>
                <a:cs typeface="Latha" pitchFamily="34" charset="0"/>
              </a:rPr>
              <a:t>:</a:t>
            </a:r>
            <a:endParaRPr lang="en-US" sz="8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812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5946491"/>
              </p:ext>
            </p:extLst>
          </p:nvPr>
        </p:nvGraphicFramePr>
        <p:xfrm>
          <a:off x="1899851" y="1605428"/>
          <a:ext cx="8910904" cy="50664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55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5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4136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Payment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4220" marR="5422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  <a:latin typeface="Arial" pitchFamily="34" charset="0"/>
                          <a:cs typeface="Arial" pitchFamily="34" charset="0"/>
                        </a:rPr>
                        <a:t>Payment Id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  <a:latin typeface="Arial" pitchFamily="34" charset="0"/>
                          <a:cs typeface="Arial" pitchFamily="34" charset="0"/>
                        </a:rPr>
                        <a:t>Amount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  <a:latin typeface="Arial" pitchFamily="34" charset="0"/>
                          <a:cs typeface="Arial" pitchFamily="34" charset="0"/>
                        </a:rPr>
                        <a:t>Mode of payment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  <a:latin typeface="Arial" pitchFamily="34" charset="0"/>
                          <a:cs typeface="Arial" pitchFamily="34" charset="0"/>
                        </a:rPr>
                        <a:t>Concession/scholarship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  <a:latin typeface="Arial" pitchFamily="34" charset="0"/>
                          <a:cs typeface="Arial" pitchFamily="34" charset="0"/>
                        </a:rPr>
                        <a:t>Paid amount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  <a:latin typeface="Arial" pitchFamily="34" charset="0"/>
                          <a:cs typeface="Arial" pitchFamily="34" charset="0"/>
                        </a:rPr>
                        <a:t>Due amount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  <a:latin typeface="Arial" pitchFamily="34" charset="0"/>
                          <a:cs typeface="Arial" pitchFamily="34" charset="0"/>
                        </a:rPr>
                        <a:t>Date of payment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  <a:latin typeface="Arial" pitchFamily="34" charset="0"/>
                          <a:cs typeface="Arial" pitchFamily="34" charset="0"/>
                        </a:rPr>
                        <a:t>Due date for payment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  <a:latin typeface="Arial" pitchFamily="34" charset="0"/>
                          <a:cs typeface="Arial" pitchFamily="34" charset="0"/>
                        </a:rPr>
                        <a:t>Remaining amount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  <a:latin typeface="Arial" pitchFamily="34" charset="0"/>
                          <a:cs typeface="Arial" pitchFamily="34" charset="0"/>
                        </a:rPr>
                        <a:t>Payment status</a:t>
                      </a:r>
                      <a:endParaRPr lang="en-IN" sz="10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4220" marR="5422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49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Course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4220" marR="5422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Course Id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Title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Hours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No of modules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Handling faculty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Lab session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Theory session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Total sessions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Beginning date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Ending date</a:t>
                      </a:r>
                      <a:endParaRPr lang="en-IN" sz="10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4220" marR="5422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93132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532331"/>
              </p:ext>
            </p:extLst>
          </p:nvPr>
        </p:nvGraphicFramePr>
        <p:xfrm>
          <a:off x="1920240" y="1330960"/>
          <a:ext cx="8036560" cy="5374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1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073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Grade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IN" sz="10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540" marR="515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  <a:latin typeface="Arial" pitchFamily="34" charset="0"/>
                          <a:cs typeface="Arial" pitchFamily="34" charset="0"/>
                        </a:rPr>
                        <a:t>Student id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  <a:latin typeface="Arial" pitchFamily="34" charset="0"/>
                          <a:cs typeface="Arial" pitchFamily="34" charset="0"/>
                        </a:rPr>
                        <a:t>Course id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  <a:latin typeface="Arial" pitchFamily="34" charset="0"/>
                          <a:cs typeface="Arial" pitchFamily="34" charset="0"/>
                        </a:rPr>
                        <a:t>Exam grades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  <a:latin typeface="Arial" pitchFamily="34" charset="0"/>
                          <a:cs typeface="Arial" pitchFamily="34" charset="0"/>
                        </a:rPr>
                        <a:t>Exam percentage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  <a:latin typeface="Arial" pitchFamily="34" charset="0"/>
                          <a:cs typeface="Arial" pitchFamily="34" charset="0"/>
                        </a:rPr>
                        <a:t>On time submission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  <a:latin typeface="Arial" pitchFamily="34" charset="0"/>
                          <a:cs typeface="Arial" pitchFamily="34" charset="0"/>
                        </a:rPr>
                        <a:t>Late submission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  <a:latin typeface="Arial" pitchFamily="34" charset="0"/>
                          <a:cs typeface="Arial" pitchFamily="34" charset="0"/>
                        </a:rPr>
                        <a:t>Assignments done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  <a:latin typeface="Arial" pitchFamily="34" charset="0"/>
                          <a:cs typeface="Arial" pitchFamily="34" charset="0"/>
                        </a:rPr>
                        <a:t>Assignments pending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  <a:latin typeface="Arial" pitchFamily="34" charset="0"/>
                          <a:cs typeface="Arial" pitchFamily="34" charset="0"/>
                        </a:rPr>
                        <a:t>Total assignments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  <a:latin typeface="Arial" pitchFamily="34" charset="0"/>
                          <a:cs typeface="Arial" pitchFamily="34" charset="0"/>
                        </a:rPr>
                        <a:t>final grade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IN" sz="10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540" marR="5154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39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Placement </a:t>
                      </a:r>
                      <a:endParaRPr lang="en-IN" sz="10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540" marR="515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College name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College code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Recruit count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Internship duration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Trainee duration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Trainee salary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Job salary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Position offered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Paid/unpaid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Certified/not certified</a:t>
                      </a:r>
                      <a:endParaRPr lang="en-IN" sz="10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540" marR="5154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1413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034336"/>
              </p:ext>
            </p:extLst>
          </p:nvPr>
        </p:nvGraphicFramePr>
        <p:xfrm>
          <a:off x="1851947" y="1574158"/>
          <a:ext cx="7755040" cy="41205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77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7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058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5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Parking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5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IN" sz="105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5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Id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5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Date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5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Time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5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Vehicle no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5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Vehicle colour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5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Vehicle in time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5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Vehicle out time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5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Phone no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5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Address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5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IN" sz="105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3388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47B1-AC85-458F-8943-B011E0EE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dern Love" panose="04090805081005020601" pitchFamily="82" charset="0"/>
              </a:rPr>
              <a:t>SQL  QUERIES</a:t>
            </a:r>
            <a:br>
              <a:rPr lang="en-US" dirty="0">
                <a:latin typeface="Modern Love" panose="04090805081005020601" pitchFamily="82" charset="0"/>
              </a:rPr>
            </a:br>
            <a:r>
              <a:rPr lang="en-US" dirty="0">
                <a:latin typeface="Agency FB" panose="020B0503020202020204" pitchFamily="34" charset="0"/>
              </a:rPr>
              <a:t>placement query</a:t>
            </a:r>
            <a:endParaRPr lang="en-IN" dirty="0">
              <a:latin typeface="Agency FB" panose="020B0503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A1C741-4D9E-4A27-A5A1-A7843E0AF7B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325" y="2234406"/>
            <a:ext cx="92773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905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118</TotalTime>
  <Words>1719</Words>
  <Application>Microsoft Office PowerPoint</Application>
  <PresentationFormat>Widescreen</PresentationFormat>
  <Paragraphs>962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Agency FB</vt:lpstr>
      <vt:lpstr>Algerian</vt:lpstr>
      <vt:lpstr>Arial</vt:lpstr>
      <vt:lpstr>Arial Black</vt:lpstr>
      <vt:lpstr>Bahnschrift Condensed</vt:lpstr>
      <vt:lpstr>Bahnschrift SemiBold Condensed</vt:lpstr>
      <vt:lpstr>Calibri</vt:lpstr>
      <vt:lpstr>Century Gothic</vt:lpstr>
      <vt:lpstr>Footlight MT Light</vt:lpstr>
      <vt:lpstr>Modern Love</vt:lpstr>
      <vt:lpstr>Vapor Trail</vt:lpstr>
      <vt:lpstr>UNIVERSITY DATABASE MANAGEMENT SYSTEM</vt:lpstr>
      <vt:lpstr>TEAM MEMBERS</vt:lpstr>
      <vt:lpstr>DATA BASE MANAGEMENT SYSTEM: </vt:lpstr>
      <vt:lpstr>UNIVERISTY DATABASE MANAGEMENT SYSTEM: </vt:lpstr>
      <vt:lpstr>.</vt:lpstr>
      <vt:lpstr>PowerPoint Presentation</vt:lpstr>
      <vt:lpstr>PowerPoint Presentation</vt:lpstr>
      <vt:lpstr>PowerPoint Presentation</vt:lpstr>
      <vt:lpstr>SQL  QUERIES placement query</vt:lpstr>
      <vt:lpstr>Student query</vt:lpstr>
      <vt:lpstr>Payment query</vt:lpstr>
      <vt:lpstr>Parking query</vt:lpstr>
      <vt:lpstr>Course query</vt:lpstr>
      <vt:lpstr>Grade query</vt:lpstr>
      <vt:lpstr>Faculty query</vt:lpstr>
      <vt:lpstr>Outputs course table </vt:lpstr>
      <vt:lpstr>Faculty table</vt:lpstr>
      <vt:lpstr>Placement table</vt:lpstr>
      <vt:lpstr>Parking table</vt:lpstr>
      <vt:lpstr>Student table</vt:lpstr>
      <vt:lpstr>Grade table</vt:lpstr>
      <vt:lpstr>Payment table</vt:lpstr>
      <vt:lpstr>PRIMARY KEYS: </vt:lpstr>
      <vt:lpstr>FOREIGN KEYS: </vt:lpstr>
      <vt:lpstr>NORMALIZATION: </vt:lpstr>
      <vt:lpstr>Definitions:</vt:lpstr>
      <vt:lpstr>SECOND NORMALIZATION FOR GRADE TABLE: </vt:lpstr>
      <vt:lpstr>THIRD NORMALIZATION FOR GRADE TABLE: </vt:lpstr>
      <vt:lpstr>  FUNCTIONAL DEPENDENCIES FOR SECOND NORMALIZATION GRADE TABLE: </vt:lpstr>
      <vt:lpstr>FUNCTIONAL DEPENDENCIES FOR THIRD NORMALIZATION GRADE TABLE: </vt:lpstr>
      <vt:lpstr>STUDENT TABLE </vt:lpstr>
      <vt:lpstr>FACULTY TABLE </vt:lpstr>
      <vt:lpstr>PAYMENT TABLE </vt:lpstr>
      <vt:lpstr>COURSE TABLE </vt:lpstr>
      <vt:lpstr>GRADE TABLE </vt:lpstr>
      <vt:lpstr>PLACEMENT TABLE </vt:lpstr>
      <vt:lpstr>PARKING TABLE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DATABASE MANAGEMENT SYSTEM</dc:title>
  <dc:creator>DEVI</dc:creator>
  <cp:lastModifiedBy>DEVI</cp:lastModifiedBy>
  <cp:revision>12</cp:revision>
  <dcterms:created xsi:type="dcterms:W3CDTF">2021-01-29T07:08:40Z</dcterms:created>
  <dcterms:modified xsi:type="dcterms:W3CDTF">2021-01-29T09:29:31Z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